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380288" cy="10440988"/>
  <p:notesSz cx="6858000" cy="9144000"/>
  <p:defaultTextStyle>
    <a:defPPr>
      <a:defRPr lang="cs-CZ"/>
    </a:defPPr>
    <a:lvl1pPr marL="0" algn="l" defTabSz="10182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138" algn="l" defTabSz="10182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276" algn="l" defTabSz="10182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414" algn="l" defTabSz="10182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552" algn="l" defTabSz="10182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5690" algn="l" defTabSz="10182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4828" algn="l" defTabSz="10182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3965" algn="l" defTabSz="10182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103" algn="l" defTabSz="1018276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68" y="-102"/>
      </p:cViewPr>
      <p:guideLst>
        <p:guide orient="horz" pos="3289"/>
        <p:guide pos="23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40628" y="2088198"/>
            <a:ext cx="6642259" cy="2784263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107043" y="5072356"/>
            <a:ext cx="5166202" cy="26682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5350709" y="418125"/>
            <a:ext cx="1660565" cy="8908676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69014" y="418125"/>
            <a:ext cx="4858690" cy="890867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91551" y="928088"/>
            <a:ext cx="5719723" cy="2784263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1551" y="3817988"/>
            <a:ext cx="5719723" cy="2298467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396250" y="9769092"/>
            <a:ext cx="615024" cy="555886"/>
          </a:xfrm>
        </p:spPr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69014" y="2436232"/>
            <a:ext cx="3259627" cy="689056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751647" y="2436232"/>
            <a:ext cx="3259627" cy="689056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015" y="415706"/>
            <a:ext cx="6642259" cy="1740165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69014" y="2337138"/>
            <a:ext cx="3260909" cy="1143191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3749084" y="2337138"/>
            <a:ext cx="3262190" cy="1143191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69014" y="3596341"/>
            <a:ext cx="3260909" cy="5730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749084" y="3596341"/>
            <a:ext cx="3262190" cy="57304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015" y="415706"/>
            <a:ext cx="2428064" cy="1769167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69015" y="2320221"/>
            <a:ext cx="2428064" cy="70065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885488" y="415707"/>
            <a:ext cx="4125786" cy="891109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6058" y="928088"/>
            <a:ext cx="4428173" cy="795159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476058" y="2789097"/>
            <a:ext cx="4428173" cy="6032571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476058" y="1776379"/>
            <a:ext cx="4428173" cy="807436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69015" y="418123"/>
            <a:ext cx="6642259" cy="1740165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69015" y="2436231"/>
            <a:ext cx="6642259" cy="716947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369015" y="9769092"/>
            <a:ext cx="1722067" cy="555886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0D9AF1-B867-4DCD-90D9-6EC66CE1FA94}" type="datetimeFigureOut">
              <a:rPr lang="cs-CZ" smtClean="0"/>
              <a:pPr/>
              <a:t>25.8.2014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521599" y="9769092"/>
            <a:ext cx="2337091" cy="555886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396250" y="9769092"/>
            <a:ext cx="615024" cy="555886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1230E3-8AFF-4DFD-86E4-DC40788B0B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77776" y="1764110"/>
            <a:ext cx="6624736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Název organizace :  ……………………………………………………………………………………..</a:t>
            </a:r>
          </a:p>
          <a:p>
            <a:pPr marL="228600" indent="-228600">
              <a:buFont typeface="+mj-lt"/>
              <a:buAutoNum type="arabicPeriod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Jméno a příjmení osoby, která organizaci zastupuje ( podepisuje podnájemní smlouvu ) :</a:t>
            </a: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…………………………………………………………………………………………………………...</a:t>
            </a:r>
          </a:p>
          <a:p>
            <a:pPr marL="228600" indent="-228600"/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3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Adresa organizace ( jednotlivce ) : ……………………………………………………………………..</a:t>
            </a:r>
          </a:p>
          <a:p>
            <a:pPr marL="228600" indent="-228600">
              <a:buAutoNum type="arabicPeriod" startAt="3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…………………………………………………………………………………………………………..</a:t>
            </a:r>
          </a:p>
          <a:p>
            <a:pPr marL="228600" indent="-228600">
              <a:buAutoNum type="arabicPeriod" startAt="3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4.	IČO nebo číslo OP ( soukromá osoba ) : ……………………………………………………………….</a:t>
            </a:r>
          </a:p>
          <a:p>
            <a:pPr marL="228600" indent="-228600">
              <a:buAutoNum type="arabicPeriod" startAt="3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5.	Telefon : ………………………………………………………………………………………………...</a:t>
            </a:r>
          </a:p>
          <a:p>
            <a:pPr marL="228600" indent="-228600">
              <a:buAutoNum type="arabicPeriod" startAt="3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6.	E – mail : ………………………………………………………………………………………………..</a:t>
            </a:r>
          </a:p>
          <a:p>
            <a:pPr marL="228600" indent="-228600">
              <a:buAutoNum type="arabicPeriod" startAt="3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7.	O jakou podnájemní činnost se jedná: ………………………………………………………………….</a:t>
            </a:r>
          </a:p>
          <a:p>
            <a:pPr marL="228600" indent="-228600">
              <a:buAutoNum type="arabicPeriod" startAt="3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3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Možnosti podnájmu :	přednášková učebna	                 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učebna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hudební výchovy</a:t>
            </a:r>
          </a:p>
          <a:p>
            <a:pPr marL="228600" indent="-228600"/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klasická učebna		                   počítačová učebna </a:t>
            </a: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učebna cizích jazyků	                   keramická dílna</a:t>
            </a:r>
          </a:p>
          <a:p>
            <a:pPr marL="228600" indent="-228600"/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cvičná kuchyň		                   posilovna</a:t>
            </a:r>
          </a:p>
          <a:p>
            <a:pPr marL="228600" indent="-228600"/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školní jídelna		                   tělocvična hrací</a:t>
            </a: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		                   tělocvična palubová</a:t>
            </a:r>
          </a:p>
          <a:p>
            <a:pPr marL="228600" indent="-228600"/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9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9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Doba trvání podnájmu : od :…………………………………do :……………………………...</a:t>
            </a:r>
          </a:p>
          <a:p>
            <a:pPr marL="228600" indent="-228600">
              <a:buAutoNum type="arabicPeriod" startAt="9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9"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Dny a hodiny podnájmu : 	den : ……………………………. </a:t>
            </a: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 hodina :  od……………do……………..</a:t>
            </a:r>
          </a:p>
          <a:p>
            <a:pPr marL="228600" indent="-228600">
              <a:buAutoNum type="arabicPeriod" startAt="9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11. Podpis žadatele : ………………………………………………………………………………………..</a:t>
            </a:r>
          </a:p>
          <a:p>
            <a:pPr marL="1756014" lvl="3" indent="-228600">
              <a:buAutoNum type="arabicPeriod" startAt="9"/>
            </a:pP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 startAt="9"/>
            </a:pP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986288" y="658864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986288" y="622860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986288" y="586856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986288" y="550852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177976" y="658864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177976" y="622860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177976" y="586856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177976" y="550852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986288" y="514848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177976" y="514848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986288" y="6948686"/>
            <a:ext cx="14401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521792" y="9756998"/>
            <a:ext cx="49685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Děkujeme Vám za úplné a přesné vyplnění dotazníku.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68356" y="-34403"/>
            <a:ext cx="4843576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8091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cs typeface="Times New Roman" pitchFamily="18" charset="0"/>
              </a:rPr>
              <a:t>Základní škola Žďár nad Sázavou, Palachova 2189/35,</a:t>
            </a:r>
            <a:endParaRPr kumimoji="0" lang="cs-CZ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Times New Roman" pitchFamily="18" charset="0"/>
                <a:cs typeface="Arial" pitchFamily="34" charset="0"/>
              </a:rPr>
              <a:t>příspěvková organizace</a:t>
            </a:r>
            <a:endParaRPr kumimoji="0" lang="cs-CZ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Times New Roman" pitchFamily="18" charset="0"/>
                <a:cs typeface="Arial" pitchFamily="34" charset="0"/>
              </a:rPr>
              <a:t>591 01 Žďár nad Sázavou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ndara" pitchFamily="34" charset="0"/>
                <a:ea typeface="Times New Roman" pitchFamily="18" charset="0"/>
                <a:cs typeface="Arial" pitchFamily="34" charset="0"/>
              </a:rPr>
              <a:t>Podnájmy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200" b="1" dirty="0" smtClean="0">
              <a:latin typeface="Candara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65808" y="539974"/>
            <a:ext cx="6264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u="sng" dirty="0" smtClean="0">
                <a:latin typeface="Times New Roman" pitchFamily="18" charset="0"/>
                <a:cs typeface="Times New Roman" pitchFamily="18" charset="0"/>
              </a:rPr>
              <a:t>Informace o možnostech podnájmů</a:t>
            </a:r>
            <a:endParaRPr lang="cs-CZ" sz="14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77776" y="1332062"/>
            <a:ext cx="662473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Prioritou výběru podnájemce je délka a množství podnájmů. Obecně mají přednost dlouhodobé podnájmy před jednorázovými akcemi a místní organizace před mimoměstskými. Prostory školního hřiště škola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nepodnajímá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Uvedené ceny jsou smluvní a vždy se jedná o 60 minut podnájmu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přednášková učebna ( modré patro )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víceúčelová učebna se židlemi, kapacita cca 70 osob. Lektor má k dispozici interaktivní tabuli, klipart, PC s programovým vybavením a internetem, dataprojektor, ozvučení					cena  150 Kč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učebna hudební výchovy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učebna s 30 pracovními místy ( židle se sklopným stolečkem), v zadní části je zvýšené pódium. Lektor má k dispozici keramickou tabuli a ovládací stůl s PC, programovým vybavením, internetem, dataprojektor, ozvučení			cena   100 Kč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klasické učebny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–  kapacita 26 – 30 osob, výškově stavitelné lavice, keramická tabule na křídy i fixy, PC,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dataprojektor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interaktivní tabule, ozvučení			cena   100 Kč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počítačové učebny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kapacita 15 a 26 osob, dataprojektor, ozvučení,  PC s programovým vybavením,keramická tabule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		cena   200 Kč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učebna cizích jazyků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ovládací pult pro učitele, sluchátka s mikrofonem na jednotlivých postech, PC,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dataprojektor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, reproduktory, CD přehrávač, kombinovaná tabule pro popis křídou a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fixou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		cena 150 Kč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keramická dílna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– pracovní stoly pro žáky, hrnčířský kruh, keramická pec, lis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		cena 100 Kč 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cvičná kuchyň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– kompletní kuchyňské linky včetně spotřebičů a příslušenství, 5 jídelních stolů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		cena 150 Kč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posilovna – 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základní fitness, posilovací stroje, jednotlivé  činky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		cena 50 Kč</a:t>
            </a:r>
          </a:p>
          <a:p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tělocvičny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– palubová a umělohmotná podlaha ( značení pro volejbal, basketbal, florbal, nohejbal ) včetně příslušenství ( koše, sloupky, kruhy, hrazdy, ribstoly, lavičky, žíněnky, branky ), zázemí</a:t>
            </a:r>
          </a:p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				cena 250 Kč</a:t>
            </a:r>
          </a:p>
          <a:p>
            <a:endParaRPr lang="cs-CZ" sz="1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281</TotalTime>
  <Words>126</Words>
  <Application>Microsoft Office PowerPoint</Application>
  <PresentationFormat>Vlastní</PresentationFormat>
  <Paragraphs>72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Vrchol</vt:lpstr>
      <vt:lpstr>Snímek 1</vt:lpstr>
      <vt:lpstr>Snímek 2</vt:lpstr>
    </vt:vector>
  </TitlesOfParts>
  <Company>ZŠ Palachova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vmasa</dc:creator>
  <cp:lastModifiedBy>b</cp:lastModifiedBy>
  <cp:revision>32</cp:revision>
  <dcterms:created xsi:type="dcterms:W3CDTF">2014-05-20T07:06:21Z</dcterms:created>
  <dcterms:modified xsi:type="dcterms:W3CDTF">2014-08-25T08:00:09Z</dcterms:modified>
</cp:coreProperties>
</file>